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8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50" d="100"/>
          <a:sy n="50" d="100"/>
        </p:scale>
        <p:origin x="36" y="144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Age</a:t>
            </a:r>
          </a:p>
        </c:rich>
      </c:tx>
      <c:layout>
        <c:manualLayout>
          <c:xMode val="edge"/>
          <c:yMode val="edge"/>
          <c:x val="0.50877181672694605"/>
          <c:y val="0.395833333333332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841350288103899"/>
          <c:y val="5.1171533245844301E-2"/>
          <c:w val="0.72059992646312199"/>
          <c:h val="0.85571221566054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18-24yo</c:v>
                </c:pt>
                <c:pt idx="1">
                  <c:v>25-29yo</c:v>
                </c:pt>
                <c:pt idx="2">
                  <c:v>30-34yo</c:v>
                </c:pt>
                <c:pt idx="3">
                  <c:v>35-88yo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24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Race/</a:t>
            </a:r>
            <a:r>
              <a:rPr lang="en-US" dirty="0" smtClean="0"/>
              <a:t>Ethnicity</a:t>
            </a:r>
            <a:endParaRPr lang="en-US" dirty="0"/>
          </a:p>
        </c:rich>
      </c:tx>
      <c:layout>
        <c:manualLayout>
          <c:xMode val="edge"/>
          <c:yMode val="edge"/>
          <c:x val="5.0411946376733498E-2"/>
          <c:y val="7.18573303337082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4.03824521934756E-4"/>
          <c:w val="0.96983123197988697"/>
          <c:h val="0.900490063742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Asian, S. Asian</c:v>
                </c:pt>
                <c:pt idx="1">
                  <c:v>White</c:v>
                </c:pt>
                <c:pt idx="2">
                  <c:v>Latino</c:v>
                </c:pt>
                <c:pt idx="3">
                  <c:v>Other</c:v>
                </c:pt>
                <c:pt idx="4">
                  <c:v>Black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20</c:v>
                </c:pt>
                <c:pt idx="2">
                  <c:v>8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749408"/>
        <c:axId val="200749016"/>
      </c:barChart>
      <c:valAx>
        <c:axId val="200749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749408"/>
        <c:crosses val="autoZero"/>
        <c:crossBetween val="between"/>
      </c:valAx>
      <c:catAx>
        <c:axId val="20074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00749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HIV status</a:t>
            </a:r>
          </a:p>
        </c:rich>
      </c:tx>
      <c:layout>
        <c:manualLayout>
          <c:xMode val="edge"/>
          <c:yMode val="edge"/>
          <c:x val="0.31461234301479901"/>
          <c:y val="4.329396325459319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HIV-status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Positive</c:v>
                </c:pt>
                <c:pt idx="2">
                  <c:v>Not Sure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</c:v>
                </c:pt>
                <c:pt idx="1">
                  <c:v>10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Region</a:t>
            </a:r>
          </a:p>
        </c:rich>
      </c:tx>
      <c:layout>
        <c:manualLayout>
          <c:xMode val="edge"/>
          <c:yMode val="edge"/>
          <c:x val="5.15615157480315E-2"/>
          <c:y val="7.40740740740740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443569553806"/>
          <c:y val="0.10666666666666701"/>
          <c:w val="0.75755643044619403"/>
          <c:h val="0.86512820512820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Asia</c:v>
                </c:pt>
                <c:pt idx="1">
                  <c:v>North America</c:v>
                </c:pt>
                <c:pt idx="2">
                  <c:v>Europe</c:v>
                </c:pt>
                <c:pt idx="3">
                  <c:v>South America</c:v>
                </c:pt>
                <c:pt idx="4">
                  <c:v>Oceania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0750976"/>
        <c:axId val="200750584"/>
      </c:barChart>
      <c:valAx>
        <c:axId val="200750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750976"/>
        <c:crosses val="autoZero"/>
        <c:crossBetween val="between"/>
      </c:valAx>
      <c:catAx>
        <c:axId val="20075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50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Language</a:t>
            </a:r>
          </a:p>
        </c:rich>
      </c:tx>
      <c:layout>
        <c:manualLayout>
          <c:xMode val="edge"/>
          <c:yMode val="edge"/>
          <c:x val="0.395274899848044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713945296311598E-2"/>
          <c:y val="0.106628456624682"/>
          <c:w val="0.90876433209006802"/>
          <c:h val="0.76691280197187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Language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Language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Language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Portuguese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Language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Spanish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Language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0751760"/>
        <c:axId val="200752152"/>
      </c:barChart>
      <c:catAx>
        <c:axId val="20075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752152"/>
        <c:crosses val="autoZero"/>
        <c:auto val="1"/>
        <c:lblAlgn val="ctr"/>
        <c:lblOffset val="100"/>
        <c:noMultiLvlLbl val="0"/>
      </c:catAx>
      <c:valAx>
        <c:axId val="200752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075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51356080489897E-2"/>
          <c:y val="3.7287998091147703E-2"/>
          <c:w val="0.93879837936924604"/>
          <c:h val="0.75805440229062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STI test/treatment</c:v>
                </c:pt>
                <c:pt idx="1">
                  <c:v>PrEP use</c:v>
                </c:pt>
                <c:pt idx="2">
                  <c:v>Asked provider about PrEP</c:v>
                </c:pt>
                <c:pt idx="3">
                  <c:v>Anti-retroviral treatment</c:v>
                </c:pt>
                <c:pt idx="4">
                  <c:v>Undetectable viral load</c:v>
                </c:pt>
                <c:pt idx="5">
                  <c:v>Are you aware undetectable = untransmittable</c:v>
                </c:pt>
                <c:pt idx="6">
                  <c:v>Plan HIV test within 3 months</c:v>
                </c:pt>
                <c:pt idx="7">
                  <c:v>Researched resources for getting an HIV test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</c:v>
                </c:pt>
                <c:pt idx="1">
                  <c:v>13</c:v>
                </c:pt>
                <c:pt idx="2">
                  <c:v>29</c:v>
                </c:pt>
                <c:pt idx="3">
                  <c:v>79</c:v>
                </c:pt>
                <c:pt idx="4">
                  <c:v>79</c:v>
                </c:pt>
                <c:pt idx="5">
                  <c:v>81</c:v>
                </c:pt>
                <c:pt idx="6">
                  <c:v>63</c:v>
                </c:pt>
                <c:pt idx="7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STI test/treatment</c:v>
                </c:pt>
                <c:pt idx="1">
                  <c:v>PrEP use</c:v>
                </c:pt>
                <c:pt idx="2">
                  <c:v>Asked provider about PrEP</c:v>
                </c:pt>
                <c:pt idx="3">
                  <c:v>Anti-retroviral treatment</c:v>
                </c:pt>
                <c:pt idx="4">
                  <c:v>Undetectable viral load</c:v>
                </c:pt>
                <c:pt idx="5">
                  <c:v>Are you aware undetectable = untransmittable</c:v>
                </c:pt>
                <c:pt idx="6">
                  <c:v>Plan HIV test within 3 months</c:v>
                </c:pt>
                <c:pt idx="7">
                  <c:v>Researched resources for getting an HIV test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57</c:v>
                </c:pt>
                <c:pt idx="1">
                  <c:v>87</c:v>
                </c:pt>
                <c:pt idx="2">
                  <c:v>71</c:v>
                </c:pt>
                <c:pt idx="3">
                  <c:v>21</c:v>
                </c:pt>
                <c:pt idx="4">
                  <c:v>21</c:v>
                </c:pt>
                <c:pt idx="5">
                  <c:v>19</c:v>
                </c:pt>
                <c:pt idx="6">
                  <c:v>37</c:v>
                </c:pt>
                <c:pt idx="7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1193336"/>
        <c:axId val="201193728"/>
      </c:barChart>
      <c:catAx>
        <c:axId val="20119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93728"/>
        <c:crosses val="autoZero"/>
        <c:auto val="1"/>
        <c:lblAlgn val="ctr"/>
        <c:lblOffset val="100"/>
        <c:noMultiLvlLbl val="0"/>
      </c:catAx>
      <c:valAx>
        <c:axId val="20119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9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3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3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8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8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3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6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1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7/26/2018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304800"/>
            <a:ext cx="11048998" cy="1143000"/>
          </a:xfrm>
        </p:spPr>
        <p:txBody>
          <a:bodyPr/>
          <a:lstStyle/>
          <a:p>
            <a:r>
              <a:rPr lang="en-GB" sz="8800" b="1" dirty="0" smtClean="0">
                <a:solidFill>
                  <a:schemeClr val="tx2"/>
                </a:solidFill>
              </a:rPr>
              <a:t>Blue Ribbon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sz="8800" b="1" dirty="0" smtClean="0">
                <a:solidFill>
                  <a:schemeClr val="tx2"/>
                </a:solidFill>
              </a:rPr>
              <a:t>Boys</a:t>
            </a:r>
            <a:endParaRPr lang="en-US" sz="8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2" y="1371600"/>
            <a:ext cx="8991600" cy="17526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</a:rPr>
              <a:t>Factors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</a:rPr>
              <a:t>associated with PrEP use, ART use, and undetectable viral load among gay app users across six regions of the world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41614" y="3254051"/>
            <a:ext cx="923484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bg2">
                    <a:lumMod val="10000"/>
                  </a:schemeClr>
                </a:solidFill>
              </a:rPr>
              <a:t>Glenn-Milo Santos, PhD, MPH*</a:t>
            </a:r>
            <a:endParaRPr lang="en-GB" sz="2800" b="1" baseline="30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i="1" dirty="0" smtClean="0">
                <a:solidFill>
                  <a:schemeClr val="bg2">
                    <a:lumMod val="10000"/>
                  </a:schemeClr>
                </a:solidFill>
              </a:rPr>
              <a:t>Assistant Professor, University of California San Francisco</a:t>
            </a:r>
          </a:p>
          <a:p>
            <a:r>
              <a:rPr lang="en-GB" i="1" dirty="0" smtClean="0">
                <a:solidFill>
                  <a:schemeClr val="bg2">
                    <a:lumMod val="10000"/>
                  </a:schemeClr>
                </a:solidFill>
              </a:rPr>
              <a:t>Senior Research Scientist, San Francisco Department of Public Health</a:t>
            </a:r>
          </a:p>
          <a:p>
            <a:endParaRPr lang="en-GB" sz="105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Co-Authors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George Ayala*</a:t>
            </a:r>
            <a:r>
              <a:rPr lang="en-US" sz="2800" b="1" baseline="300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,  Sonya Arreola</a:t>
            </a:r>
            <a:r>
              <a:rPr lang="en-US" sz="2800" b="1" baseline="300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Alex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Garner</a:t>
            </a:r>
            <a:r>
              <a:rPr lang="en-US" sz="2800" b="1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Keletso Makofane</a:t>
            </a:r>
            <a:r>
              <a:rPr lang="en-US" sz="2800" b="1" baseline="30000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, Sean Howell</a:t>
            </a:r>
            <a:r>
              <a:rPr lang="en-US" sz="2800" b="1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  <a:p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(* authors contributed equally to the work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</a:p>
          <a:p>
            <a:r>
              <a:rPr lang="en-US" sz="2000" i="1" dirty="0" smtClean="0">
                <a:solidFill>
                  <a:schemeClr val="tx2"/>
                </a:solidFill>
              </a:rPr>
              <a:t>1. </a:t>
            </a:r>
            <a:r>
              <a:rPr lang="en-US" sz="2000" i="1" dirty="0" smtClean="0">
                <a:solidFill>
                  <a:schemeClr val="tx2"/>
                </a:solidFill>
              </a:rPr>
              <a:t>MPact </a:t>
            </a:r>
            <a:r>
              <a:rPr lang="en-US" sz="2000" i="1" dirty="0">
                <a:solidFill>
                  <a:schemeClr val="tx2"/>
                </a:solidFill>
              </a:rPr>
              <a:t>Global Action for Gay Men's Health and </a:t>
            </a:r>
            <a:r>
              <a:rPr lang="en-US" sz="2000" i="1" dirty="0" smtClean="0">
                <a:solidFill>
                  <a:schemeClr val="tx2"/>
                </a:solidFill>
              </a:rPr>
              <a:t>Rights </a:t>
            </a:r>
            <a:r>
              <a:rPr lang="en-US" sz="2000" i="1" dirty="0" smtClean="0">
                <a:solidFill>
                  <a:schemeClr val="tx2"/>
                </a:solidFill>
              </a:rPr>
              <a:t>2</a:t>
            </a:r>
            <a:r>
              <a:rPr lang="en-US" sz="2000" i="1" dirty="0" smtClean="0">
                <a:solidFill>
                  <a:schemeClr val="tx2"/>
                </a:solidFill>
              </a:rPr>
              <a:t>. </a:t>
            </a:r>
            <a:r>
              <a:rPr lang="en-US" sz="2000" i="1" dirty="0" smtClean="0">
                <a:solidFill>
                  <a:schemeClr val="tx2"/>
                </a:solidFill>
              </a:rPr>
              <a:t>Hornet </a:t>
            </a:r>
            <a:r>
              <a:rPr lang="en-US" sz="2000" i="1" dirty="0" smtClean="0">
                <a:solidFill>
                  <a:schemeClr val="tx2"/>
                </a:solidFill>
              </a:rPr>
              <a:t>3. Harvard School of Public Health</a:t>
            </a:r>
            <a:endParaRPr lang="en-US" sz="2000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1813" y="0"/>
            <a:ext cx="1676399" cy="6858000"/>
            <a:chOff x="531813" y="0"/>
            <a:chExt cx="1676399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3448" r="38481" b="12840"/>
            <a:stretch/>
          </p:blipFill>
          <p:spPr>
            <a:xfrm>
              <a:off x="539406" y="0"/>
              <a:ext cx="1664383" cy="13754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4561" t="5200" r="34562" b="6800"/>
            <a:stretch/>
          </p:blipFill>
          <p:spPr>
            <a:xfrm>
              <a:off x="531813" y="4713287"/>
              <a:ext cx="1668807" cy="21447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390" y="1371600"/>
              <a:ext cx="1661399" cy="1661399"/>
            </a:xfrm>
            <a:prstGeom prst="rect">
              <a:avLst/>
            </a:prstGeom>
          </p:spPr>
        </p:pic>
        <p:pic>
          <p:nvPicPr>
            <p:cNvPr id="3078" name="Picture 6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05" y="3036704"/>
              <a:ext cx="1668807" cy="166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22812" y="1"/>
            <a:ext cx="7315200" cy="1981200"/>
          </a:xfrm>
        </p:spPr>
        <p:txBody>
          <a:bodyPr>
            <a:normAutofit/>
          </a:bodyPr>
          <a:lstStyle/>
          <a:p>
            <a:r>
              <a:rPr lang="en-US" sz="6700" dirty="0" smtClean="0">
                <a:solidFill>
                  <a:schemeClr val="accent1">
                    <a:lumMod val="50000"/>
                  </a:schemeClr>
                </a:solidFill>
              </a:rPr>
              <a:t>THANK </a:t>
            </a:r>
            <a:r>
              <a:rPr lang="en-US" sz="6700" smtClean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en-US" sz="670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2812" y="2221349"/>
            <a:ext cx="7467600" cy="4286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Blue Ribbon Boys</a:t>
            </a:r>
          </a:p>
          <a:p>
            <a:r>
              <a:rPr lang="en-US" sz="2400" dirty="0" smtClean="0"/>
              <a:t>MPact </a:t>
            </a:r>
            <a:r>
              <a:rPr lang="en-US" sz="2400" dirty="0" smtClean="0"/>
              <a:t>(MSMGF) </a:t>
            </a:r>
            <a:r>
              <a:rPr lang="en-US" sz="2400" dirty="0"/>
              <a:t>staff and consultant time was funded by the Ministry of Foreign </a:t>
            </a:r>
            <a:r>
              <a:rPr lang="en-US" sz="2400" dirty="0" smtClean="0"/>
              <a:t>Affairs in </a:t>
            </a:r>
            <a:r>
              <a:rPr lang="en-US" sz="2400" dirty="0"/>
              <a:t>the Netherlands, through the Bridging the Gaps Programme and U.S. PEPFAR</a:t>
            </a:r>
            <a:r>
              <a:rPr lang="en-US" sz="2400" dirty="0" smtClean="0"/>
              <a:t>/ USAID/LINKAGES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authors acknowledge the in-kind contribution </a:t>
            </a:r>
            <a:r>
              <a:rPr lang="en-US" sz="2400" dirty="0" smtClean="0"/>
              <a:t>made by </a:t>
            </a:r>
            <a:r>
              <a:rPr lang="en-US" sz="2400" dirty="0"/>
              <a:t>Hornet, which designed the app interface and accompanying </a:t>
            </a:r>
            <a:r>
              <a:rPr lang="en-US" sz="2400" dirty="0" smtClean="0"/>
              <a:t>information website</a:t>
            </a:r>
            <a:r>
              <a:rPr lang="en-US" sz="2400" dirty="0"/>
              <a:t>, and collected </a:t>
            </a:r>
            <a:r>
              <a:rPr lang="en-US" sz="2400" dirty="0" smtClean="0"/>
              <a:t>data 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acknowledge former </a:t>
            </a:r>
            <a:r>
              <a:rPr lang="en-US" sz="2400" dirty="0" smtClean="0"/>
              <a:t>MPact (MSMGF) </a:t>
            </a:r>
            <a:r>
              <a:rPr lang="en-US" sz="2400" dirty="0"/>
              <a:t>Senior </a:t>
            </a:r>
            <a:r>
              <a:rPr lang="en-US" sz="2400" dirty="0" smtClean="0"/>
              <a:t>Communications Officer</a:t>
            </a:r>
            <a:r>
              <a:rPr lang="en-US" sz="2400" dirty="0"/>
              <a:t>, Jack Mackenroth, who co-created and led the Blue-Ribbon </a:t>
            </a:r>
            <a:r>
              <a:rPr lang="en-US" sz="2400" dirty="0" smtClean="0"/>
              <a:t>Boys Initiative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1412" y="0"/>
            <a:ext cx="1676399" cy="6858000"/>
            <a:chOff x="531813" y="0"/>
            <a:chExt cx="1676399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448" r="38481" b="12840"/>
            <a:stretch/>
          </p:blipFill>
          <p:spPr>
            <a:xfrm>
              <a:off x="539406" y="0"/>
              <a:ext cx="1664383" cy="13754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4561" t="5200" r="34562" b="6800"/>
            <a:stretch/>
          </p:blipFill>
          <p:spPr>
            <a:xfrm>
              <a:off x="531813" y="4713287"/>
              <a:ext cx="1668807" cy="21447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390" y="1371600"/>
              <a:ext cx="1661399" cy="1661399"/>
            </a:xfrm>
            <a:prstGeom prst="rect">
              <a:avLst/>
            </a:prstGeom>
          </p:spPr>
        </p:pic>
        <p:pic>
          <p:nvPicPr>
            <p:cNvPr id="10" name="Picture 6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05" y="3036704"/>
              <a:ext cx="1668807" cy="166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47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0"/>
            <a:ext cx="9601200" cy="6858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4" y="685800"/>
            <a:ext cx="8839198" cy="4572000"/>
          </a:xfrm>
        </p:spPr>
        <p:txBody>
          <a:bodyPr>
            <a:noAutofit/>
          </a:bodyPr>
          <a:lstStyle/>
          <a:p>
            <a:r>
              <a:rPr lang="en-GB" sz="2600" dirty="0"/>
              <a:t>HIV prevalence and incidence </a:t>
            </a:r>
            <a:r>
              <a:rPr lang="en-GB" sz="2600" dirty="0" smtClean="0"/>
              <a:t>consistently </a:t>
            </a:r>
            <a:r>
              <a:rPr lang="en-GB" sz="2600" dirty="0"/>
              <a:t>higher </a:t>
            </a:r>
            <a:r>
              <a:rPr lang="en-GB" sz="2600" dirty="0" smtClean="0"/>
              <a:t>among gay men and other </a:t>
            </a:r>
            <a:r>
              <a:rPr lang="en-GB" sz="2600" dirty="0"/>
              <a:t>men who have sex with men</a:t>
            </a:r>
            <a:r>
              <a:rPr lang="en-GB" sz="2600" dirty="0" smtClean="0"/>
              <a:t> (MSM) when </a:t>
            </a:r>
            <a:r>
              <a:rPr lang="en-GB" sz="2600" dirty="0"/>
              <a:t>compared with other groups, worldwide. </a:t>
            </a:r>
            <a:endParaRPr lang="en-GB" sz="2600" dirty="0" smtClean="0"/>
          </a:p>
          <a:p>
            <a:r>
              <a:rPr lang="en-GB" sz="2600" dirty="0" smtClean="0"/>
              <a:t>Same-sex </a:t>
            </a:r>
            <a:r>
              <a:rPr lang="en-GB" sz="2600" dirty="0" smtClean="0"/>
              <a:t>behaviours </a:t>
            </a:r>
            <a:r>
              <a:rPr lang="en-GB" sz="2600" dirty="0" smtClean="0"/>
              <a:t>remain criminalized across many countries</a:t>
            </a:r>
          </a:p>
          <a:p>
            <a:r>
              <a:rPr lang="en-GB" sz="2600" dirty="0" smtClean="0"/>
              <a:t>Homophobic </a:t>
            </a:r>
            <a:r>
              <a:rPr lang="en-GB" sz="2600" dirty="0"/>
              <a:t>criminalization and stigma can limit the uptake of HIV </a:t>
            </a:r>
            <a:r>
              <a:rPr lang="en-GB" sz="2600" dirty="0" smtClean="0"/>
              <a:t>services</a:t>
            </a:r>
          </a:p>
          <a:p>
            <a:r>
              <a:rPr lang="en-GB" sz="2600" dirty="0" smtClean="0"/>
              <a:t>Gay </a:t>
            </a:r>
            <a:r>
              <a:rPr lang="en-GB" sz="2600" dirty="0"/>
              <a:t>social networking apps</a:t>
            </a:r>
            <a:r>
              <a:rPr lang="en-GB" sz="2600" dirty="0" smtClean="0"/>
              <a:t> highly popular </a:t>
            </a:r>
            <a:r>
              <a:rPr lang="en-GB" sz="2600" dirty="0"/>
              <a:t>among</a:t>
            </a:r>
            <a:r>
              <a:rPr lang="en-GB" sz="2600" dirty="0" smtClean="0"/>
              <a:t> MSM, offering </a:t>
            </a:r>
            <a:r>
              <a:rPr lang="en-GB" sz="2600" dirty="0"/>
              <a:t>opportunities for </a:t>
            </a:r>
            <a:r>
              <a:rPr lang="en-GB" sz="2600" dirty="0" smtClean="0"/>
              <a:t>connection </a:t>
            </a:r>
            <a:r>
              <a:rPr lang="en-GB" sz="2600" dirty="0"/>
              <a:t>and data collection in</a:t>
            </a:r>
            <a:r>
              <a:rPr lang="en-GB" sz="2600" dirty="0" smtClean="0"/>
              <a:t> these hostile </a:t>
            </a:r>
            <a:r>
              <a:rPr lang="en-GB" sz="2600" dirty="0"/>
              <a:t>country </a:t>
            </a:r>
            <a:r>
              <a:rPr lang="en-GB" sz="2600" dirty="0" smtClean="0"/>
              <a:t>contexts</a:t>
            </a:r>
          </a:p>
          <a:p>
            <a:r>
              <a:rPr lang="en-GB" sz="2600" dirty="0" smtClean="0"/>
              <a:t>These apps present new areas for collaboration between community-led organizations and tech for advocacy and linkages to resources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05" r="57276" b="5158"/>
          <a:stretch/>
        </p:blipFill>
        <p:spPr>
          <a:xfrm>
            <a:off x="9599612" y="2590802"/>
            <a:ext cx="1752600" cy="3505198"/>
          </a:xfrm>
          <a:prstGeom prst="roundRect">
            <a:avLst>
              <a:gd name="adj" fmla="val 129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392" r="16045"/>
          <a:stretch/>
        </p:blipFill>
        <p:spPr>
          <a:xfrm>
            <a:off x="9142411" y="1015982"/>
            <a:ext cx="2650393" cy="1270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75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0"/>
            <a:ext cx="9601200" cy="6858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81" y="552418"/>
            <a:ext cx="7315200" cy="5791200"/>
          </a:xfrm>
        </p:spPr>
        <p:txBody>
          <a:bodyPr>
            <a:noAutofit/>
          </a:bodyPr>
          <a:lstStyle/>
          <a:p>
            <a:r>
              <a:rPr lang="en-GB" sz="2400" dirty="0" smtClean="0"/>
              <a:t>In </a:t>
            </a:r>
            <a:r>
              <a:rPr lang="en-GB" sz="2400" dirty="0"/>
              <a:t>2016, </a:t>
            </a:r>
            <a:r>
              <a:rPr lang="en-GB" sz="2400" dirty="0" smtClean="0"/>
              <a:t>the </a:t>
            </a:r>
            <a:r>
              <a:rPr lang="en-US" sz="2400" dirty="0" smtClean="0"/>
              <a:t>MPact </a:t>
            </a:r>
            <a:r>
              <a:rPr lang="en-US" sz="2400" dirty="0"/>
              <a:t>Global Action for Gay Men's Health and Rights</a:t>
            </a:r>
            <a:r>
              <a:rPr lang="en-GB" sz="2400" dirty="0" smtClean="0"/>
              <a:t> (Mpact; formerly </a:t>
            </a:r>
            <a:r>
              <a:rPr lang="en-GB" sz="2400" dirty="0"/>
              <a:t>Global Forum on MSM &amp; </a:t>
            </a:r>
            <a:r>
              <a:rPr lang="en-GB" sz="2400" dirty="0" smtClean="0"/>
              <a:t>HIV [MSMGF]) </a:t>
            </a:r>
            <a:r>
              <a:rPr lang="en-GB" sz="2400" dirty="0"/>
              <a:t>partnered with the gay social networking app Hornet, to support an educational initiative called </a:t>
            </a:r>
            <a:r>
              <a:rPr lang="en-GB" sz="2400" dirty="0" smtClean="0"/>
              <a:t>Blue Ribbon </a:t>
            </a:r>
            <a:r>
              <a:rPr lang="en-GB" sz="2400" dirty="0"/>
              <a:t>Boys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Blue </a:t>
            </a:r>
            <a:r>
              <a:rPr lang="en-GB" sz="2400" dirty="0" smtClean="0"/>
              <a:t>Ribbon </a:t>
            </a:r>
            <a:r>
              <a:rPr lang="en-GB" sz="2400" dirty="0"/>
              <a:t>B</a:t>
            </a:r>
            <a:r>
              <a:rPr lang="en-GB" sz="2400" dirty="0" smtClean="0"/>
              <a:t>oys </a:t>
            </a:r>
            <a:r>
              <a:rPr lang="en-GB" sz="2400" dirty="0" smtClean="0"/>
              <a:t>initiative </a:t>
            </a:r>
            <a:r>
              <a:rPr lang="en-GB" sz="2400" dirty="0"/>
              <a:t>prompts Hornet users to answer a short series of yes-no questions about their sexual </a:t>
            </a:r>
            <a:r>
              <a:rPr lang="en-GB" sz="2400" dirty="0" smtClean="0"/>
              <a:t>health: </a:t>
            </a:r>
          </a:p>
          <a:p>
            <a:pPr lvl="1"/>
            <a:r>
              <a:rPr lang="en-GB" sz="2000" dirty="0"/>
              <a:t>P</a:t>
            </a:r>
            <a:r>
              <a:rPr lang="en-GB" sz="2000" dirty="0" smtClean="0"/>
              <a:t>re</a:t>
            </a:r>
            <a:r>
              <a:rPr lang="en-GB" sz="2000" dirty="0"/>
              <a:t>-exposure prophylaxis </a:t>
            </a:r>
            <a:r>
              <a:rPr lang="en-GB" sz="2000" dirty="0" smtClean="0"/>
              <a:t>(PrEP)</a:t>
            </a:r>
          </a:p>
          <a:p>
            <a:pPr lvl="1"/>
            <a:r>
              <a:rPr lang="en-GB" sz="2000" dirty="0"/>
              <a:t>A</a:t>
            </a:r>
            <a:r>
              <a:rPr lang="en-GB" sz="2000" dirty="0" smtClean="0"/>
              <a:t>ntiretroviral Treatment (ART) </a:t>
            </a:r>
          </a:p>
          <a:p>
            <a:pPr lvl="1"/>
            <a:r>
              <a:rPr lang="en-GB" sz="2000" dirty="0" smtClean="0"/>
              <a:t>Undetectable </a:t>
            </a:r>
            <a:r>
              <a:rPr lang="en-GB" sz="2000" dirty="0"/>
              <a:t>viral load (UVL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Other HIV info  </a:t>
            </a:r>
          </a:p>
          <a:p>
            <a:r>
              <a:rPr lang="en-GB" sz="2400" dirty="0" smtClean="0"/>
              <a:t>Evaluated </a:t>
            </a:r>
            <a:r>
              <a:rPr lang="en-GB" sz="2400" dirty="0"/>
              <a:t>factors associated with </a:t>
            </a:r>
            <a:r>
              <a:rPr lang="en-GB" sz="2400" dirty="0" smtClean="0"/>
              <a:t>PrEP, ART, self-reported UVL</a:t>
            </a:r>
          </a:p>
          <a:p>
            <a:pPr lvl="1"/>
            <a:r>
              <a:rPr lang="en-GB" sz="2000" dirty="0" smtClean="0"/>
              <a:t>Separate </a:t>
            </a:r>
            <a:r>
              <a:rPr lang="en-GB" sz="2000" dirty="0"/>
              <a:t>multivariable generalized estimating equation (GEE) </a:t>
            </a:r>
            <a:r>
              <a:rPr lang="en-GB" sz="2000" dirty="0" smtClean="0"/>
              <a:t>models, controlling for participant demographic characteristics and clustering by country</a:t>
            </a:r>
            <a:endParaRPr lang="en-US" sz="2000" dirty="0"/>
          </a:p>
        </p:txBody>
      </p:sp>
      <p:pic>
        <p:nvPicPr>
          <p:cNvPr id="5" name="Picture 4" descr="Screen Shot 2018-07-26 at 2.47.5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081" y="609600"/>
            <a:ext cx="4461731" cy="2590800"/>
          </a:xfrm>
          <a:prstGeom prst="rect">
            <a:avLst/>
          </a:prstGeom>
        </p:spPr>
      </p:pic>
      <p:pic>
        <p:nvPicPr>
          <p:cNvPr id="6" name="Picture 5" descr="Screen Shot 2018-07-26 at 2.50.45 AM.png"/>
          <p:cNvPicPr>
            <a:picLocks noChangeAspect="1"/>
          </p:cNvPicPr>
          <p:nvPr/>
        </p:nvPicPr>
        <p:blipFill>
          <a:blip r:embed="rId4"/>
          <a:srcRect l="3403"/>
          <a:stretch>
            <a:fillRect/>
          </a:stretch>
        </p:blipFill>
        <p:spPr>
          <a:xfrm>
            <a:off x="7490225" y="3448018"/>
            <a:ext cx="4454485" cy="26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3" y="76200"/>
            <a:ext cx="9601200" cy="609600"/>
          </a:xfrm>
        </p:spPr>
        <p:txBody>
          <a:bodyPr/>
          <a:lstStyle/>
          <a:p>
            <a:r>
              <a:rPr lang="en-US" dirty="0" smtClean="0"/>
              <a:t>Participant </a:t>
            </a:r>
            <a:r>
              <a:rPr lang="en-US" dirty="0" smtClean="0"/>
              <a:t>Characteristics (N=12,126)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246704"/>
              </p:ext>
            </p:extLst>
          </p:nvPr>
        </p:nvGraphicFramePr>
        <p:xfrm>
          <a:off x="2513012" y="533400"/>
          <a:ext cx="43433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68032668"/>
              </p:ext>
            </p:extLst>
          </p:nvPr>
        </p:nvGraphicFramePr>
        <p:xfrm>
          <a:off x="227012" y="381000"/>
          <a:ext cx="6629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7376810"/>
              </p:ext>
            </p:extLst>
          </p:nvPr>
        </p:nvGraphicFramePr>
        <p:xfrm>
          <a:off x="8532812" y="0"/>
          <a:ext cx="4113213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88097812"/>
              </p:ext>
            </p:extLst>
          </p:nvPr>
        </p:nvGraphicFramePr>
        <p:xfrm>
          <a:off x="6551612" y="609600"/>
          <a:ext cx="5943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663056847"/>
              </p:ext>
            </p:extLst>
          </p:nvPr>
        </p:nvGraphicFramePr>
        <p:xfrm>
          <a:off x="-153987" y="5562600"/>
          <a:ext cx="12342812" cy="14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889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76200"/>
            <a:ext cx="9601200" cy="762000"/>
          </a:xfrm>
        </p:spPr>
        <p:txBody>
          <a:bodyPr/>
          <a:lstStyle/>
          <a:p>
            <a:r>
              <a:rPr lang="en-US" dirty="0" smtClean="0"/>
              <a:t>Sexual Health Questionnaire Responses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797146"/>
              </p:ext>
            </p:extLst>
          </p:nvPr>
        </p:nvGraphicFramePr>
        <p:xfrm>
          <a:off x="379412" y="1143000"/>
          <a:ext cx="11582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2563796" y="762000"/>
            <a:ext cx="2616216" cy="53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HIV-Negative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6213" y="762000"/>
            <a:ext cx="3733799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HIV-Positive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66213" y="762000"/>
            <a:ext cx="2819400" cy="53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Unknown Status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6612" y="762000"/>
            <a:ext cx="1676400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All </a:t>
            </a:r>
          </a:p>
          <a:p>
            <a:pPr algn="ctr"/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11" grpId="1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601200" cy="827314"/>
          </a:xfrm>
        </p:spPr>
        <p:txBody>
          <a:bodyPr/>
          <a:lstStyle/>
          <a:p>
            <a:r>
              <a:rPr lang="en-US" dirty="0" smtClean="0"/>
              <a:t>Multivariable Analyses: PrEP Use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240032"/>
              </p:ext>
            </p:extLst>
          </p:nvPr>
        </p:nvGraphicFramePr>
        <p:xfrm>
          <a:off x="150812" y="685800"/>
          <a:ext cx="11885612" cy="601980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848600"/>
                <a:gridCol w="1307539"/>
                <a:gridCol w="1191043"/>
                <a:gridCol w="347387"/>
                <a:gridCol w="1191043"/>
              </a:tblGrid>
              <a:tr h="64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effectLst/>
                        </a:rPr>
                        <a:t>Characteristics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AOR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effectLst/>
                        </a:rPr>
                        <a:t>95%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CI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i="1" u="none" strike="noStrike" dirty="0">
                          <a:effectLst/>
                        </a:rPr>
                        <a:t>Age – (per</a:t>
                      </a:r>
                      <a:r>
                        <a:rPr lang="en-US" sz="2000" i="1" u="none" strike="noStrike" dirty="0" smtClean="0">
                          <a:effectLst/>
                        </a:rPr>
                        <a:t> 10 year </a:t>
                      </a:r>
                      <a:r>
                        <a:rPr lang="en-US" sz="2000" i="1" u="none" strike="noStrike" dirty="0">
                          <a:effectLst/>
                        </a:rPr>
                        <a:t>increase)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0.93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1.07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i="1" u="none" strike="noStrike" dirty="0">
                          <a:effectLst/>
                        </a:rPr>
                        <a:t>Relationship Status - Single (reference)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effectLst/>
                        </a:rPr>
                        <a:t>Not single (relationship/companion)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1.36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 smtClean="0">
                          <a:effectLst/>
                        </a:rPr>
                        <a:t>Not reported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1.15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i="1" u="none" strike="noStrike" dirty="0">
                          <a:effectLst/>
                        </a:rPr>
                        <a:t>Sexual Position/Role Preference - Versatile (reference)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effectLst/>
                        </a:rPr>
                        <a:t>Bottom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1.49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effectLst/>
                        </a:rPr>
                        <a:t>Top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1.02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 smtClean="0">
                          <a:effectLst/>
                        </a:rPr>
                        <a:t>Not reported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6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i="1" u="none" strike="noStrike" dirty="0">
                          <a:effectLst/>
                        </a:rPr>
                        <a:t>Language - English (reference)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effectLst/>
                        </a:rPr>
                        <a:t>Spanish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0.52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effectLst/>
                        </a:rPr>
                        <a:t>0.33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-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 smtClean="0">
                          <a:effectLst/>
                        </a:rPr>
                        <a:t>0.82*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effectLst/>
                        </a:rPr>
                        <a:t>Portuguese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1.44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effectLst/>
                        </a:rPr>
                        <a:t>Thai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0.33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effectLst/>
                        </a:rPr>
                        <a:t>0.27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-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 smtClean="0">
                          <a:effectLst/>
                        </a:rPr>
                        <a:t>0.40*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i="1" u="none" strike="noStrike" dirty="0">
                          <a:effectLst/>
                        </a:rPr>
                        <a:t>Other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1.59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177">
                <a:tc>
                  <a:txBody>
                    <a:bodyPr/>
                    <a:lstStyle/>
                    <a:p>
                      <a:pPr algn="l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i="1" u="none" strike="noStrike" dirty="0">
                          <a:effectLst/>
                        </a:rPr>
                        <a:t>Yes, in the past year had an STI test and/or treatment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2.19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effectLst/>
                        </a:rPr>
                        <a:t>1.49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-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 smtClean="0">
                          <a:effectLst/>
                        </a:rPr>
                        <a:t>3.21*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i="1" u="none" strike="noStrike" dirty="0">
                          <a:effectLst/>
                        </a:rPr>
                        <a:t>Yes, taking steps to protect yourself from HIV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1.41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1" u="none" strike="noStrike" dirty="0">
                          <a:effectLst/>
                        </a:rPr>
                        <a:t>1.13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-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 smtClean="0">
                          <a:effectLst/>
                        </a:rPr>
                        <a:t>1.76*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7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" y="0"/>
            <a:ext cx="9601200" cy="1143000"/>
          </a:xfrm>
        </p:spPr>
        <p:txBody>
          <a:bodyPr/>
          <a:lstStyle/>
          <a:p>
            <a:r>
              <a:rPr lang="en-US" dirty="0" smtClean="0"/>
              <a:t>Multivariable Analyses: Antiretroviral Therapy Use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243279"/>
              </p:ext>
            </p:extLst>
          </p:nvPr>
        </p:nvGraphicFramePr>
        <p:xfrm>
          <a:off x="150812" y="800100"/>
          <a:ext cx="11887200" cy="58978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966161"/>
                <a:gridCol w="1191202"/>
                <a:gridCol w="1191202"/>
                <a:gridCol w="347433"/>
                <a:gridCol w="1191202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Characteristics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AOR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effectLst/>
                        </a:rPr>
                        <a:t>95%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CI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Age – (</a:t>
                      </a:r>
                      <a:r>
                        <a:rPr lang="en-US" sz="2200" i="1" u="none" strike="noStrike" dirty="0" smtClean="0">
                          <a:effectLst/>
                        </a:rPr>
                        <a:t>per 10 </a:t>
                      </a:r>
                      <a:r>
                        <a:rPr lang="en-US" sz="2200" i="1" u="none" strike="noStrike" dirty="0">
                          <a:effectLst/>
                        </a:rPr>
                        <a:t>year increase)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 smtClean="0">
                          <a:effectLst/>
                        </a:rPr>
                        <a:t>1.28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 smtClean="0">
                          <a:effectLst/>
                        </a:rPr>
                        <a:t>1.12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i="1" u="none" strike="noStrike" dirty="0">
                          <a:effectLst/>
                        </a:rPr>
                        <a:t>-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smtClean="0">
                          <a:effectLst/>
                        </a:rPr>
                        <a:t>1.46*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Relationship Status - Single (reference)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Not single (relationship/companion)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1.13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0.58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2.19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 smtClean="0">
                          <a:effectLst/>
                        </a:rPr>
                        <a:t>Not reported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1.13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0.78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1.63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Sexual Position/Role Preference - Versatile (reference)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Bottom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1.28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0.55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2.94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Top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0.56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0.21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1.48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 smtClean="0">
                          <a:effectLst/>
                        </a:rPr>
                        <a:t>Not Reported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0.71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0.47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1.07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Language - English (reference)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Spanish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1.44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0.48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4.33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Portuguese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effectLst/>
                        </a:rPr>
                        <a:t>2.21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effectLst/>
                        </a:rPr>
                        <a:t>1.60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effectLst/>
                        </a:rPr>
                        <a:t>-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smtClean="0">
                          <a:effectLst/>
                        </a:rPr>
                        <a:t>3.06*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Thai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effectLst/>
                        </a:rPr>
                        <a:t>1.77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effectLst/>
                        </a:rPr>
                        <a:t>1.32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effectLst/>
                        </a:rPr>
                        <a:t>-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smtClean="0">
                          <a:effectLst/>
                        </a:rPr>
                        <a:t>2.39*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Other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1.03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0.60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1.76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Yes, in the past year had an STI test and/or treatment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effectLst/>
                        </a:rPr>
                        <a:t>4.54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effectLst/>
                        </a:rPr>
                        <a:t>2.65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effectLst/>
                        </a:rPr>
                        <a:t>-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smtClean="0">
                          <a:effectLst/>
                        </a:rPr>
                        <a:t>7.78*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Yes, aware </a:t>
                      </a:r>
                      <a:r>
                        <a:rPr lang="en-US" sz="2200" i="1" u="none" strike="noStrike" dirty="0" smtClean="0">
                          <a:effectLst/>
                        </a:rPr>
                        <a:t>undetectable </a:t>
                      </a:r>
                      <a:r>
                        <a:rPr lang="en-US" sz="2200" i="1" u="none" strike="noStrike" dirty="0">
                          <a:effectLst/>
                        </a:rPr>
                        <a:t>it's virtually impossible to transmit HIV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effectLst/>
                        </a:rPr>
                        <a:t>1.53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1" u="none" strike="noStrike" dirty="0">
                          <a:effectLst/>
                        </a:rPr>
                        <a:t>1.03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effectLst/>
                        </a:rPr>
                        <a:t>-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1" u="none" strike="noStrike" dirty="0" smtClean="0">
                          <a:effectLst/>
                        </a:rPr>
                        <a:t>2.26*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5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" y="0"/>
            <a:ext cx="9601200" cy="1143000"/>
          </a:xfrm>
        </p:spPr>
        <p:txBody>
          <a:bodyPr/>
          <a:lstStyle/>
          <a:p>
            <a:r>
              <a:rPr lang="en-US" dirty="0" smtClean="0"/>
              <a:t>Multivariable Analyses: Undetectable Viral Load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30353"/>
              </p:ext>
            </p:extLst>
          </p:nvPr>
        </p:nvGraphicFramePr>
        <p:xfrm>
          <a:off x="150812" y="838200"/>
          <a:ext cx="11810999" cy="58978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915095"/>
                <a:gridCol w="1183566"/>
                <a:gridCol w="1183566"/>
                <a:gridCol w="345206"/>
                <a:gridCol w="1183566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Characteristics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AOR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u="none" strike="noStrike" dirty="0">
                          <a:effectLst/>
                        </a:rPr>
                        <a:t>95%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</a:rPr>
                        <a:t>CI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Age – (per</a:t>
                      </a:r>
                      <a:r>
                        <a:rPr lang="en-US" sz="2200" i="1" u="none" strike="noStrike" dirty="0" smtClean="0">
                          <a:effectLst/>
                        </a:rPr>
                        <a:t> 10 year </a:t>
                      </a:r>
                      <a:r>
                        <a:rPr lang="en-US" sz="2200" i="1" u="none" strike="noStrike" dirty="0">
                          <a:effectLst/>
                        </a:rPr>
                        <a:t>increase)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Relationship Status - Single (reference)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Not single (relationship/companion)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 smtClean="0">
                          <a:effectLst/>
                        </a:rPr>
                        <a:t>Not reported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Sexual Position/Role Preference - Versatile (reference)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Bottom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Top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 smtClean="0">
                          <a:effectLst/>
                        </a:rPr>
                        <a:t>Not reported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Language - English (reference)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Spanish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Portuguese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Thai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i="1" u="none" strike="noStrike" dirty="0">
                          <a:effectLst/>
                        </a:rPr>
                        <a:t>Other</a:t>
                      </a:r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Yes, in the past year had an STI test and/or treatment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i="1" u="none" strike="noStrike" dirty="0">
                          <a:effectLst/>
                        </a:rPr>
                        <a:t>Yes, aware </a:t>
                      </a:r>
                      <a:r>
                        <a:rPr lang="en-US" sz="2200" i="1" u="none" strike="noStrike" dirty="0" smtClean="0">
                          <a:effectLst/>
                        </a:rPr>
                        <a:t>undetectable </a:t>
                      </a:r>
                      <a:r>
                        <a:rPr lang="en-US" sz="2200" i="1" u="none" strike="noStrike" dirty="0">
                          <a:effectLst/>
                        </a:rPr>
                        <a:t>it's virtually impossible to transmit HIV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2.85*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9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762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685800"/>
            <a:ext cx="11961813" cy="4191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PrEP use was low, few MSM asked providers about PrEP, and PrEP use associated with language, suggesting regional disparities</a:t>
            </a:r>
          </a:p>
          <a:p>
            <a:r>
              <a:rPr lang="en-US" sz="2600" dirty="0" smtClean="0"/>
              <a:t>Younger MSM has significantly lower likelihood of using ART and having UVL</a:t>
            </a:r>
          </a:p>
          <a:p>
            <a:r>
              <a:rPr lang="en-US" sz="2600" dirty="0" smtClean="0"/>
              <a:t>Those who are not aware that undetectable viral load = </a:t>
            </a:r>
            <a:r>
              <a:rPr lang="en-US" sz="2600" dirty="0" err="1" smtClean="0"/>
              <a:t>untransmittable</a:t>
            </a:r>
            <a:r>
              <a:rPr lang="en-US" sz="2600" dirty="0" smtClean="0"/>
              <a:t> less likely to be on ART and </a:t>
            </a:r>
            <a:r>
              <a:rPr lang="en-US" sz="2600" dirty="0" smtClean="0"/>
              <a:t>less likely to have </a:t>
            </a:r>
            <a:r>
              <a:rPr lang="en-US" sz="2600" dirty="0" smtClean="0"/>
              <a:t>UVL</a:t>
            </a:r>
          </a:p>
          <a:p>
            <a:r>
              <a:rPr lang="en-US" sz="2600" dirty="0" smtClean="0"/>
              <a:t>Findings point </a:t>
            </a:r>
            <a:r>
              <a:rPr lang="en-US" sz="2600" dirty="0" smtClean="0"/>
              <a:t>to gaps in HIV prevention, treatment and care that can </a:t>
            </a:r>
            <a:r>
              <a:rPr lang="en-US" sz="2600" dirty="0"/>
              <a:t>undermine</a:t>
            </a:r>
            <a:r>
              <a:rPr lang="en-US" sz="2600" dirty="0" smtClean="0"/>
              <a:t> HIV prevention, and treatment as prevention, particularly among younger gay men</a:t>
            </a:r>
          </a:p>
          <a:p>
            <a:r>
              <a:rPr lang="en-US" sz="2600" dirty="0" smtClean="0"/>
              <a:t>Association between HIV transmissibility from having undetectable viral load should be incorporated into treatment and prevention messaging tailored to various age groups</a:t>
            </a:r>
          </a:p>
          <a:p>
            <a:r>
              <a:rPr lang="en-US" sz="2600" dirty="0" smtClean="0"/>
              <a:t>Community led efforts and partnerships with gay </a:t>
            </a:r>
            <a:r>
              <a:rPr lang="en-US" sz="2600" dirty="0"/>
              <a:t>social networking apps can be effectively used for rapid data collection and sexual health </a:t>
            </a:r>
            <a:r>
              <a:rPr lang="en-US" sz="2600" dirty="0" smtClean="0"/>
              <a:t>promotion with MSM</a:t>
            </a:r>
          </a:p>
        </p:txBody>
      </p:sp>
    </p:spTree>
    <p:extLst>
      <p:ext uri="{BB962C8B-B14F-4D97-AF65-F5344CB8AC3E}">
        <p14:creationId xmlns:p14="http://schemas.microsoft.com/office/powerpoint/2010/main" val="27476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377</TotalTime>
  <Words>941</Words>
  <Application>Microsoft Office PowerPoint</Application>
  <PresentationFormat>Custom</PresentationFormat>
  <Paragraphs>281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Palatino Linotype</vt:lpstr>
      <vt:lpstr>Watercolor_16x9</vt:lpstr>
      <vt:lpstr>Blue Ribbon Boys</vt:lpstr>
      <vt:lpstr>Background</vt:lpstr>
      <vt:lpstr>Methods</vt:lpstr>
      <vt:lpstr>Participant Characteristics (N=12,126)</vt:lpstr>
      <vt:lpstr>Sexual Health Questionnaire Responses</vt:lpstr>
      <vt:lpstr>Multivariable Analyses: PrEP Use</vt:lpstr>
      <vt:lpstr>Multivariable Analyses: Antiretroviral Therapy Use </vt:lpstr>
      <vt:lpstr>Multivariable Analyses: Undetectable Viral Load </vt:lpstr>
      <vt:lpstr>Conclusions</vt:lpstr>
      <vt:lpstr>THANK YOU! Acknowledgements</vt:lpstr>
    </vt:vector>
  </TitlesOfParts>
  <Company>DPH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Blue-Ribbon Boys:</dc:title>
  <dc:creator>MILO SANTOS</dc:creator>
  <cp:lastModifiedBy>Saal</cp:lastModifiedBy>
  <cp:revision>42</cp:revision>
  <cp:lastPrinted>2018-07-26T13:11:11Z</cp:lastPrinted>
  <dcterms:created xsi:type="dcterms:W3CDTF">2018-07-26T12:41:11Z</dcterms:created>
  <dcterms:modified xsi:type="dcterms:W3CDTF">2018-07-26T13:53:06Z</dcterms:modified>
</cp:coreProperties>
</file>